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4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392" y="-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gif>
</file>

<file path=ppt/media/image10.gif>
</file>

<file path=ppt/media/image11.png>
</file>

<file path=ppt/media/image12.gif>
</file>

<file path=ppt/media/image13.gif>
</file>

<file path=ppt/media/image14.gif>
</file>

<file path=ppt/media/image15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/>
        </p:nvSpPr>
        <p:spPr>
          <a:xfrm>
            <a:off x="0" y="1600200"/>
            <a:ext cx="9144000" cy="3657600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grpSp>
        <p:nvGrpSpPr>
          <p:cNvPr id="9" name="Shape 9"/>
          <p:cNvGrpSpPr/>
          <p:nvPr/>
        </p:nvGrpSpPr>
        <p:grpSpPr>
          <a:xfrm>
            <a:off x="0" y="-1438"/>
            <a:ext cx="1827407" cy="6859503"/>
            <a:chOff x="0" y="-1438"/>
            <a:chExt cx="798029" cy="6859503"/>
          </a:xfrm>
        </p:grpSpPr>
        <p:sp>
          <p:nvSpPr>
            <p:cNvPr id="10" name="Shape 10"/>
            <p:cNvSpPr/>
            <p:nvPr/>
          </p:nvSpPr>
          <p:spPr>
            <a:xfrm>
              <a:off x="0" y="-1438"/>
              <a:ext cx="798029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0" y="0"/>
              <a:ext cx="399014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12" name="Shape 12"/>
          <p:cNvGrpSpPr/>
          <p:nvPr/>
        </p:nvGrpSpPr>
        <p:grpSpPr>
          <a:xfrm flipH="1">
            <a:off x="7316591" y="0"/>
            <a:ext cx="1827407" cy="6859503"/>
            <a:chOff x="0" y="-1438"/>
            <a:chExt cx="798029" cy="6859503"/>
          </a:xfrm>
        </p:grpSpPr>
        <p:sp>
          <p:nvSpPr>
            <p:cNvPr id="13" name="Shape 13"/>
            <p:cNvSpPr/>
            <p:nvPr/>
          </p:nvSpPr>
          <p:spPr>
            <a:xfrm>
              <a:off x="0" y="-1438"/>
              <a:ext cx="798029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0" y="0"/>
              <a:ext cx="399014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685800" y="2090913"/>
            <a:ext cx="7772400" cy="1650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3048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indent="3048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indent="3048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indent="3048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indent="3048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indent="3048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indent="3048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indent="3048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indent="3048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685800" y="3886200"/>
            <a:ext cx="7772400" cy="878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1524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indent="1524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indent="1524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indent="1524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indent="1524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indent="1524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indent="1524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indent="1524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indent="152400"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x" type="tx">
  <p:cSld name="tx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0" y="-1438"/>
            <a:ext cx="9144000" cy="15254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grpSp>
        <p:nvGrpSpPr>
          <p:cNvPr id="19" name="Shape 19"/>
          <p:cNvGrpSpPr/>
          <p:nvPr/>
        </p:nvGrpSpPr>
        <p:grpSpPr>
          <a:xfrm>
            <a:off x="0" y="-1438"/>
            <a:ext cx="649180" cy="6859503"/>
            <a:chOff x="0" y="-1438"/>
            <a:chExt cx="649180" cy="6859503"/>
          </a:xfrm>
        </p:grpSpPr>
        <p:sp>
          <p:nvSpPr>
            <p:cNvPr id="20" name="Shape 20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6378">
                <a:alpha val="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22" name="Shape 22"/>
          <p:cNvGrpSpPr/>
          <p:nvPr/>
        </p:nvGrpSpPr>
        <p:grpSpPr>
          <a:xfrm flipH="1">
            <a:off x="8494493" y="0"/>
            <a:ext cx="649180" cy="6859503"/>
            <a:chOff x="0" y="-1438"/>
            <a:chExt cx="649180" cy="6859503"/>
          </a:xfrm>
        </p:grpSpPr>
        <p:sp>
          <p:nvSpPr>
            <p:cNvPr id="23" name="Shape 23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6378">
                <a:alpha val="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5" name="Shape 25"/>
          <p:cNvSpPr/>
          <p:nvPr/>
        </p:nvSpPr>
        <p:spPr>
          <a:xfrm>
            <a:off x="0" y="6324600"/>
            <a:ext cx="9144000" cy="5348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ColTx" type="twoColTx">
  <p:cSld name="twoColTx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0" y="-1438"/>
            <a:ext cx="9144000" cy="15254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grpSp>
        <p:nvGrpSpPr>
          <p:cNvPr id="30" name="Shape 30"/>
          <p:cNvGrpSpPr/>
          <p:nvPr/>
        </p:nvGrpSpPr>
        <p:grpSpPr>
          <a:xfrm>
            <a:off x="0" y="-1438"/>
            <a:ext cx="649180" cy="6859503"/>
            <a:chOff x="0" y="-1438"/>
            <a:chExt cx="649180" cy="6859503"/>
          </a:xfrm>
        </p:grpSpPr>
        <p:sp>
          <p:nvSpPr>
            <p:cNvPr id="31" name="Shape 31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3" name="Shape 33"/>
          <p:cNvGrpSpPr/>
          <p:nvPr/>
        </p:nvGrpSpPr>
        <p:grpSpPr>
          <a:xfrm flipH="1">
            <a:off x="8494493" y="0"/>
            <a:ext cx="649180" cy="6859503"/>
            <a:chOff x="0" y="-1438"/>
            <a:chExt cx="649180" cy="6859503"/>
          </a:xfrm>
        </p:grpSpPr>
        <p:sp>
          <p:nvSpPr>
            <p:cNvPr id="34" name="Shape 34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6378">
                <a:alpha val="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6" name="Shape 36"/>
          <p:cNvSpPr/>
          <p:nvPr/>
        </p:nvSpPr>
        <p:spPr>
          <a:xfrm>
            <a:off x="0" y="6324600"/>
            <a:ext cx="9144000" cy="5348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Only" type="titleOnly">
  <p:cSld name="title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-1438"/>
            <a:ext cx="9144000" cy="15254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0" y="-1438"/>
            <a:ext cx="649180" cy="6859503"/>
            <a:chOff x="0" y="-1438"/>
            <a:chExt cx="649180" cy="6859503"/>
          </a:xfrm>
        </p:grpSpPr>
        <p:sp>
          <p:nvSpPr>
            <p:cNvPr id="43" name="Shape 43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5" name="Shape 45"/>
          <p:cNvGrpSpPr/>
          <p:nvPr/>
        </p:nvGrpSpPr>
        <p:grpSpPr>
          <a:xfrm flipH="1">
            <a:off x="8494493" y="0"/>
            <a:ext cx="649180" cy="6859503"/>
            <a:chOff x="0" y="-1438"/>
            <a:chExt cx="649180" cy="6859503"/>
          </a:xfrm>
        </p:grpSpPr>
        <p:sp>
          <p:nvSpPr>
            <p:cNvPr id="46" name="Shape 46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8" name="Shape 48"/>
          <p:cNvSpPr/>
          <p:nvPr/>
        </p:nvSpPr>
        <p:spPr>
          <a:xfrm>
            <a:off x="0" y="6324600"/>
            <a:ext cx="9144000" cy="5348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-1438"/>
            <a:ext cx="9144000" cy="15254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grpSp>
        <p:nvGrpSpPr>
          <p:cNvPr id="52" name="Shape 52"/>
          <p:cNvGrpSpPr/>
          <p:nvPr/>
        </p:nvGrpSpPr>
        <p:grpSpPr>
          <a:xfrm>
            <a:off x="0" y="-1438"/>
            <a:ext cx="649180" cy="6859503"/>
            <a:chOff x="0" y="-1438"/>
            <a:chExt cx="649180" cy="6859503"/>
          </a:xfrm>
        </p:grpSpPr>
        <p:sp>
          <p:nvSpPr>
            <p:cNvPr id="53" name="Shape 53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" name="Shape 55"/>
          <p:cNvGrpSpPr/>
          <p:nvPr/>
        </p:nvGrpSpPr>
        <p:grpSpPr>
          <a:xfrm flipH="1">
            <a:off x="8494493" y="0"/>
            <a:ext cx="649180" cy="6859503"/>
            <a:chOff x="0" y="-1438"/>
            <a:chExt cx="649180" cy="6859503"/>
          </a:xfrm>
        </p:grpSpPr>
        <p:sp>
          <p:nvSpPr>
            <p:cNvPr id="56" name="Shape 56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8" name="Shape 58"/>
          <p:cNvSpPr/>
          <p:nvPr/>
        </p:nvSpPr>
        <p:spPr>
          <a:xfrm>
            <a:off x="0" y="6324600"/>
            <a:ext cx="9144000" cy="5348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66666"/>
              <a:buFont typeface="Arial"/>
              <a:buChar char="•"/>
              <a:defRPr sz="1800">
                <a:solidFill>
                  <a:schemeClr val="lt2"/>
                </a:solidFill>
              </a:defRPr>
            </a:lvl1pPr>
            <a:lvl2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Courier New"/>
              <a:buChar char="o"/>
              <a:defRPr sz="1800">
                <a:solidFill>
                  <a:schemeClr val="lt2"/>
                </a:solidFill>
              </a:defRPr>
            </a:lvl2pPr>
            <a:lvl3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Wingdings"/>
              <a:buChar char="§"/>
              <a:defRPr sz="1800">
                <a:solidFill>
                  <a:schemeClr val="lt2"/>
                </a:solidFill>
              </a:defRPr>
            </a:lvl3pPr>
            <a:lvl4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66666"/>
              <a:buFont typeface="Arial"/>
              <a:buChar char="•"/>
              <a:defRPr sz="1800">
                <a:solidFill>
                  <a:schemeClr val="lt2"/>
                </a:solidFill>
              </a:defRPr>
            </a:lvl4pPr>
            <a:lvl5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Courier New"/>
              <a:buChar char="o"/>
              <a:defRPr sz="1800">
                <a:solidFill>
                  <a:schemeClr val="lt2"/>
                </a:solidFill>
              </a:defRPr>
            </a:lvl5pPr>
            <a:lvl6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Wingdings"/>
              <a:buChar char="§"/>
              <a:defRPr sz="1800">
                <a:solidFill>
                  <a:schemeClr val="lt2"/>
                </a:solidFill>
              </a:defRPr>
            </a:lvl6pPr>
            <a:lvl7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66666"/>
              <a:buFont typeface="Arial"/>
              <a:buChar char="•"/>
              <a:defRPr sz="1800">
                <a:solidFill>
                  <a:schemeClr val="lt2"/>
                </a:solidFill>
              </a:defRPr>
            </a:lvl7pPr>
            <a:lvl8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Courier New"/>
              <a:buChar char="o"/>
              <a:defRPr sz="1800">
                <a:solidFill>
                  <a:schemeClr val="lt2"/>
                </a:solidFill>
              </a:defRPr>
            </a:lvl8pPr>
            <a:lvl9pPr marL="28575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Wingdings"/>
              <a:buChar char="§"/>
              <a:defRPr sz="1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0" y="-1438"/>
            <a:ext cx="9144000" cy="15254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grpSp>
        <p:nvGrpSpPr>
          <p:cNvPr id="62" name="Shape 62"/>
          <p:cNvGrpSpPr/>
          <p:nvPr/>
        </p:nvGrpSpPr>
        <p:grpSpPr>
          <a:xfrm>
            <a:off x="0" y="-1438"/>
            <a:ext cx="649180" cy="6859503"/>
            <a:chOff x="0" y="-1438"/>
            <a:chExt cx="649180" cy="6859503"/>
          </a:xfrm>
        </p:grpSpPr>
        <p:sp>
          <p:nvSpPr>
            <p:cNvPr id="63" name="Shape 63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5" name="Shape 65"/>
          <p:cNvGrpSpPr/>
          <p:nvPr/>
        </p:nvGrpSpPr>
        <p:grpSpPr>
          <a:xfrm flipH="1">
            <a:off x="8494493" y="0"/>
            <a:ext cx="649180" cy="6859503"/>
            <a:chOff x="0" y="-1438"/>
            <a:chExt cx="649180" cy="6859503"/>
          </a:xfrm>
        </p:grpSpPr>
        <p:sp>
          <p:nvSpPr>
            <p:cNvPr id="66" name="Shape 66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8" name="Shape 68"/>
          <p:cNvSpPr/>
          <p:nvPr/>
        </p:nvSpPr>
        <p:spPr>
          <a:xfrm>
            <a:off x="0" y="6324600"/>
            <a:ext cx="9144000" cy="5348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228600"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indent="228600"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indent="228600"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indent="228600"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indent="228600"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indent="228600"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indent="228600"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indent="228600"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indent="228600"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342900" algn="l" rtl="0">
              <a:spcBef>
                <a:spcPts val="600"/>
              </a:spcBef>
              <a:buClr>
                <a:schemeClr val="lt1"/>
              </a:buClr>
              <a:buSzPct val="166666"/>
              <a:buFont typeface="Arial"/>
              <a:buChar char="•"/>
              <a:defRPr sz="30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indent="-285750"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indent="-228600"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indent="-228600" algn="l" rtl="0">
              <a:spcBef>
                <a:spcPts val="360"/>
              </a:spcBef>
              <a:buClr>
                <a:schemeClr val="lt1"/>
              </a:buClr>
              <a:buSzPct val="166666"/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indent="-228600"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indent="-228600"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indent="-228600" algn="l" rtl="0">
              <a:spcBef>
                <a:spcPts val="360"/>
              </a:spcBef>
              <a:buClr>
                <a:schemeClr val="lt1"/>
              </a:buClr>
              <a:buSzPct val="166666"/>
              <a:buFont typeface="Arial"/>
              <a:buChar char="•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indent="-228600"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indent="-228600"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685800" y="2090913"/>
            <a:ext cx="7772400" cy="16505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CMMI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subTitle" idx="1"/>
          </p:nvPr>
        </p:nvSpPr>
        <p:spPr>
          <a:xfrm>
            <a:off x="685800" y="3886200"/>
            <a:ext cx="7772400" cy="878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/>
              <a:t>Juan Soto</a:t>
            </a:r>
          </a:p>
          <a:p>
            <a:pPr>
              <a:buNone/>
            </a:pPr>
            <a:r>
              <a:rPr lang="en"/>
              <a:t>Alejandro Ramírez</a:t>
            </a:r>
          </a:p>
        </p:txBody>
      </p:sp>
      <p:sp>
        <p:nvSpPr>
          <p:cNvPr id="72" name="Shape 72"/>
          <p:cNvSpPr/>
          <p:nvPr/>
        </p:nvSpPr>
        <p:spPr>
          <a:xfrm>
            <a:off x="8277650" y="6032000"/>
            <a:ext cx="628975" cy="63315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pic>
        <p:nvPicPr>
          <p:cNvPr id="49154" name="Picture 2" descr="https://lh3.googleusercontent.com/xi4o1LxxSC2ceHsiLlcH7KrU_6bhRCVq-XlsYUVz07gv-FKS-cQepijjDKnlFx3_EGNF2nhZIIRe0d1otiwPE2iTcv-SxQOvPnjs6NhkBF-vW6iDcftNWLQl5tU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229600" y="6019800"/>
            <a:ext cx="685800" cy="68580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en"/>
              <a:t>Niveles de Madurez.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/>
              <a:t>4. nivel 4 (Administrativo Cuantitativamente)</a:t>
            </a:r>
          </a:p>
          <a:p>
            <a:pPr marL="457200" lvl="0" indent="0" rtl="0">
              <a:buNone/>
            </a:pPr>
            <a:r>
              <a:rPr lang="en"/>
              <a:t>La organización y los proyectos establecen objetivos cuantitativos para la calidad y el desempeño de los procesos utilizándolos como criterio para administrar los procesos.</a:t>
            </a:r>
          </a:p>
          <a:p>
            <a:pPr marL="457200" lvl="0" indent="0" rtl="0">
              <a:buNone/>
            </a:pPr>
            <a:r>
              <a:rPr lang="en"/>
              <a:t>Los objetivos cuantitativos están basados en las necesidades de clientes, usuarios finales e implementadores de procesos.</a:t>
            </a:r>
          </a:p>
          <a:p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Niveles de Madurez.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/>
              <a:t>5. Nivel 5 (optimizado)</a:t>
            </a:r>
          </a:p>
          <a:p>
            <a:pPr marL="457200" indent="0">
              <a:buNone/>
            </a:pPr>
            <a:r>
              <a:rPr lang="en"/>
              <a:t>La organización está en constante mejora, basándose en un entendimiento cuantitativo de las causas comunes de variación que se encuentran dentro de cada proceso.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484512" y="15341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Representación Continua.</a:t>
            </a:r>
          </a:p>
        </p:txBody>
      </p:sp>
      <p:sp>
        <p:nvSpPr>
          <p:cNvPr id="142" name="Shape 142"/>
          <p:cNvSpPr/>
          <p:nvPr/>
        </p:nvSpPr>
        <p:spPr>
          <a:xfrm>
            <a:off x="511825" y="2677150"/>
            <a:ext cx="8174974" cy="2532749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Niveles de Madurez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/>
              <a:t>Nivel 0 (incompleto)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El proceso no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/>
              <a:t>se ejecuta o se hace parcialmente.</a:t>
            </a:r>
          </a:p>
          <a:p>
            <a:endParaRPr/>
          </a:p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/>
              <a:t>Nivel 1 (Ejecutado)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El proceso se ejecuta y se producen productos basados en productos de entrada identificados.</a:t>
            </a:r>
          </a:p>
          <a:p>
            <a:endParaRPr/>
          </a:p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/>
              <a:t>Nivel 2 (Administrativo)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El proceso es reactivo y se caracteriza por su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/>
              <a:t>aplicación a proyectos.</a:t>
            </a:r>
          </a:p>
          <a:p>
            <a:endParaRPr/>
          </a:p>
        </p:txBody>
      </p:sp>
      <p:pic>
        <p:nvPicPr>
          <p:cNvPr id="4" name="3 Imagen" descr="sayayin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200" y="6019799"/>
            <a:ext cx="1219200" cy="687629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Niveles de Madurez (Cont.)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rgbClr val="FFFFFF"/>
              </a:buClr>
              <a:buSzPct val="166666"/>
              <a:buFont typeface="Arial"/>
              <a:buChar char="•"/>
            </a:pPr>
            <a:r>
              <a:rPr lang="en">
                <a:solidFill>
                  <a:srgbClr val="FFFFFF"/>
                </a:solidFill>
              </a:rPr>
              <a:t>Nivel 3 (Definido)</a:t>
            </a:r>
          </a:p>
          <a:p>
            <a:pPr marL="914400" lvl="1" indent="-381000" rtl="0">
              <a:spcBef>
                <a:spcPts val="500"/>
              </a:spcBef>
              <a:buClr>
                <a:srgbClr val="FFFFFF"/>
              </a:buClr>
              <a:buSzPct val="100000"/>
              <a:buFont typeface="Courier New"/>
              <a:buChar char="o"/>
            </a:pPr>
            <a:r>
              <a:rPr lang="en" sz="2400">
                <a:solidFill>
                  <a:srgbClr val="FFFFFF"/>
                </a:solidFill>
              </a:rPr>
              <a:t>El proceso es proactivo y se ve a nivel de la organización.</a:t>
            </a:r>
          </a:p>
          <a:p>
            <a:endParaRPr/>
          </a:p>
          <a:p>
            <a:pPr marL="457200" lvl="0" indent="-419100" rtl="0">
              <a:buClr>
                <a:srgbClr val="FFFFFF"/>
              </a:buClr>
              <a:buSzPct val="166666"/>
              <a:buFont typeface="Arial"/>
              <a:buChar char="•"/>
            </a:pPr>
            <a:r>
              <a:rPr lang="en">
                <a:solidFill>
                  <a:srgbClr val="FFFFFF"/>
                </a:solidFill>
              </a:rPr>
              <a:t>Nivel 4 (Administrativo Cuantitativamente)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El proceso es medido y controlado.</a:t>
            </a:r>
          </a:p>
          <a:p>
            <a:endParaRPr/>
          </a:p>
          <a:p>
            <a:pPr marL="457200" lvl="0" indent="-419100" rtl="0">
              <a:spcBef>
                <a:spcPts val="0"/>
              </a:spcBef>
              <a:buClr>
                <a:srgbClr val="FFFFFF"/>
              </a:buClr>
              <a:buSzPct val="166666"/>
              <a:buFont typeface="Arial"/>
              <a:buChar char="•"/>
            </a:pPr>
            <a:r>
              <a:rPr lang="en">
                <a:solidFill>
                  <a:srgbClr val="FFFFFF"/>
                </a:solidFill>
              </a:rPr>
              <a:t>Nivel 5 (Optimización)</a:t>
            </a:r>
          </a:p>
          <a:p>
            <a:pPr marL="742950" lvl="1" indent="-285750" rtl="0">
              <a:spcBef>
                <a:spcPts val="0"/>
              </a:spcBef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El proceso se enfoca en la mejora.</a:t>
            </a:r>
          </a:p>
          <a:p>
            <a:endParaRPr/>
          </a:p>
          <a:p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Ventajas del uso del CMMI continuo</a:t>
            </a:r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 sz="2400"/>
              <a:t>Las organizaciones pueden elegir procesos de mejoras de acuerdo con sus propias necesidades y requerimientos.</a:t>
            </a:r>
          </a:p>
          <a:p>
            <a:endParaRPr/>
          </a:p>
          <a:p>
            <a:pPr marL="457200" lvl="0" indent="-3810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 sz="2400"/>
              <a:t>La experiencia demuestra que diferentes tipos de organizaciones tienen distintos requerimientos en su mejora de procesos. 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Áreas de Proceso por Etapas</a:t>
            </a:r>
          </a:p>
        </p:txBody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/>
              <a:t>Dentro de la representación, las áreas de proceso fueron adecuadas a cada nivel de madurez para asegurar que seguimos un camino progresivo para implementar cada una de ellas sin preocuparnos de la dependencia de unas con otras.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Áreas de Proceso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/>
              <a:t>Nivel 2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Administración de requisitos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Planeación del proyecto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Monitoreo y control de proyecto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Administración de acuerdos de proveedores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Medición y análisis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Garantía de calidad del producto y proceso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Configuración administrativa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en"/>
              <a:t>Áreas de Proceso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457200" y="12954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 sz="2000" dirty="0"/>
              <a:t>Nivel 3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Desarrollo de requisitos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Soluciones técnicas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Integración del producto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Verificación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Validación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Enfoque de procesos organizacionales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Definición de procesos organizacionales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Capacitación organizacional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Administración del proyecto integrado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Administración de riesgos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Equipos de trabajo integrado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Administración de proveedores integrados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Análisis de decisión y resolución</a:t>
            </a:r>
          </a:p>
          <a:p>
            <a:pPr marL="914400" lvl="1" indent="-355600" rtl="0">
              <a:buClr>
                <a:schemeClr val="lt1"/>
              </a:buClr>
              <a:buSzPct val="100000"/>
              <a:buFont typeface="Trebuchet MS"/>
              <a:buChar char="○"/>
            </a:pPr>
            <a:r>
              <a:rPr lang="en" sz="2000" dirty="0"/>
              <a:t>Ambiente organizacional para la integración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Áreas de Proceso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513100" y="15909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/>
              <a:t>Nivel 4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Desempeño de procesos organizacionales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Administración cuantitativa del proyecto</a:t>
            </a:r>
          </a:p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/>
              <a:t>Nivel 5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Innovación organizacional y aplicación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Análisis causal y resolución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buNone/>
            </a:pPr>
            <a:r>
              <a:rPr lang="en"/>
              <a:t>CMM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/>
              <a:t>Capability Maturity Model (Modelo de Madurez de Capacidades).</a:t>
            </a:r>
          </a:p>
          <a:p>
            <a:pPr marL="457200" lvl="0" indent="-41910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/>
              <a:t>Es un modelo de evaluación de los procesos de una organización. Fue desarrollado inicialmente para los procesos relativos al desarrollo e implementación de software.</a:t>
            </a:r>
          </a:p>
        </p:txBody>
      </p:sp>
      <p:sp>
        <p:nvSpPr>
          <p:cNvPr id="79" name="Shape 79"/>
          <p:cNvSpPr/>
          <p:nvPr/>
        </p:nvSpPr>
        <p:spPr>
          <a:xfrm>
            <a:off x="7914225" y="5966800"/>
            <a:ext cx="1005300" cy="66975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pic>
        <p:nvPicPr>
          <p:cNvPr id="47106" name="Picture 2" descr="https://lh6.googleusercontent.com/RhXw-Ky3CMJ2bYAQNbKrc5r4TVh6EeMrTWoq6OZ9WbhP0t99FB18ZpStpiA2P87tDic1on8Ya82scHGkY5rMOgCBPvyBvR-SXqIJo7rRCUcuc3ASIfS_ZNgkgPc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48600" y="5867400"/>
            <a:ext cx="1147590" cy="76200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Áreas de Proceso Continuo</a:t>
            </a:r>
          </a:p>
        </p:txBody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dirty="0"/>
              <a:t>En la representación continua, las áreas de proceso están organizadas en 4 categorías:</a:t>
            </a:r>
          </a:p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 dirty="0"/>
              <a:t>Administración de proyecto (Project management)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 dirty="0"/>
              <a:t>Monitoreo y control de proyecto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 dirty="0"/>
              <a:t>planeación del proyecto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 dirty="0"/>
              <a:t>administración de acuerdos de proveedores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 dirty="0"/>
              <a:t>administración de proyecto integrado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 dirty="0"/>
              <a:t>administración de proveedores integrados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 dirty="0"/>
              <a:t>Equipos de trabajo integrados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 dirty="0"/>
              <a:t>Administración de riesgos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 dirty="0"/>
              <a:t>Administración cuantitativa del proyecto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Áreas de Proceso</a:t>
            </a:r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rgbClr val="FFFFFF"/>
              </a:buClr>
              <a:buSzPct val="166666"/>
              <a:buFont typeface="Arial"/>
              <a:buChar char="•"/>
            </a:pPr>
            <a:r>
              <a:rPr lang="en">
                <a:solidFill>
                  <a:srgbClr val="FFFFFF"/>
                </a:solidFill>
              </a:rPr>
              <a:t>Administración de proceso (Process management)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Definición de procesos organizacionales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Enfoque de procesos organizacionales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Capacitación organizacional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Desempeño de procesos organizacionales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Innovación organizacional y aplicación</a:t>
            </a:r>
          </a:p>
          <a:p>
            <a:endParaRPr/>
          </a:p>
          <a:p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7290275" y="5760775"/>
            <a:ext cx="1396524" cy="807125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pic>
        <p:nvPicPr>
          <p:cNvPr id="8194" name="Picture 2" descr="https://lh5.googleusercontent.com/-QiHUEsZ1BeDQJefBD7lVFIuWqSewO715QlnSHADUDoJMHiofI1BNXA3FsmMrp9fP_oZ7TllNl0tjVvxrf05B55T8PggUEPt6O5TgfK7Hr1BXzKhzZQ17lON8gs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239000" y="5715000"/>
            <a:ext cx="1454876" cy="83820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Áreas de Proceso</a:t>
            </a:r>
          </a:p>
        </p:txBody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95300" lvl="0" indent="-419100" rtl="0">
              <a:buClr>
                <a:srgbClr val="FFFFFF"/>
              </a:buClr>
              <a:buSzPct val="166666"/>
              <a:buFont typeface="Arial"/>
              <a:buChar char="•"/>
            </a:pPr>
            <a:r>
              <a:rPr lang="en">
                <a:solidFill>
                  <a:srgbClr val="FFFFFF"/>
                </a:solidFill>
              </a:rPr>
              <a:t>Ingeniería (Engineering)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Administración de requisitos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Integración del producto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Desarrollo de requisitos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Verificación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Soluciones técnicas</a:t>
            </a:r>
          </a:p>
          <a:p>
            <a:pPr marL="742950" lvl="1" indent="-285750" rtl="0">
              <a:buClr>
                <a:srgbClr val="FFFFFF"/>
              </a:buClr>
              <a:buSzPct val="80000"/>
              <a:buFont typeface="Courier New"/>
              <a:buChar char="o"/>
            </a:pPr>
            <a:r>
              <a:rPr lang="en">
                <a:solidFill>
                  <a:srgbClr val="FFFFFF"/>
                </a:solidFill>
              </a:rPr>
              <a:t>Validación</a:t>
            </a:r>
          </a:p>
          <a:p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Áreas de Proceso</a:t>
            </a:r>
          </a:p>
        </p:txBody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/>
              <a:t>Soporte (Support)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Configuración administrativa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Medición y análisis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Garantía de calidad del producto y proceso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Análisis de decisión y resolución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Ambiente organizacional para la integración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Char char="○"/>
            </a:pPr>
            <a:r>
              <a:rPr lang="en"/>
              <a:t>Análisis causal y resolución</a:t>
            </a:r>
          </a:p>
          <a:p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457200" y="5181662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r">
              <a:buNone/>
            </a:pPr>
            <a:r>
              <a:rPr lang="en"/>
              <a:t>Gracias.</a:t>
            </a:r>
          </a:p>
        </p:txBody>
      </p:sp>
      <p:pic>
        <p:nvPicPr>
          <p:cNvPr id="2050" name="Picture 2" descr="https://lh4.googleusercontent.com/NKKqBAKFNW3WyZuX6waq0NPFYMHOxltL-c6mbKtuZ1m7AFwFPVFKZvxwBGDfgDftlmpBGWRv5kQimlENI7dWLoblUuSNUP2JtJgw7s81AA6rzNUYt5rdVoTNRE4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00400" y="1752600"/>
            <a:ext cx="2733675" cy="314325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ctr">
              <a:buNone/>
            </a:pPr>
            <a:r>
              <a:rPr lang="en"/>
              <a:t>CMMI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/>
              <a:t>Capability Maturity Model Integration (Integración de Modelos de Madurez de Capacidades).</a:t>
            </a:r>
          </a:p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Char char="●"/>
            </a:pPr>
            <a:r>
              <a:rPr lang="en"/>
              <a:t>Es un modelo para la mejora y evaluación de procesos para el desarrollo, mantenimiento y operación de sistemas de software.</a:t>
            </a:r>
          </a:p>
        </p:txBody>
      </p:sp>
      <p:sp>
        <p:nvSpPr>
          <p:cNvPr id="86" name="Shape 86"/>
          <p:cNvSpPr/>
          <p:nvPr/>
        </p:nvSpPr>
        <p:spPr>
          <a:xfrm>
            <a:off x="7830400" y="5865850"/>
            <a:ext cx="1008324" cy="70205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pic>
        <p:nvPicPr>
          <p:cNvPr id="45058" name="Picture 2" descr="https://lh3.googleusercontent.com/zv4sroTM3O46lIsOnuZCGjzoKkG0ziyDKqSmoRnPkLrdcjZwBm63YG7e468hkz2C8Bd0N26IY7n-4SWVlXVEbmyq1pYKUEWigBpfLARVAs407hlaKVUh7i8sH-Q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48600" y="5867400"/>
            <a:ext cx="994429" cy="6968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Estructura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AutoNum type="arabicPeriod"/>
            </a:pPr>
            <a:r>
              <a:rPr lang="en"/>
              <a:t>Representación por niveles.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AutoNum type="alphaLcPeriod"/>
            </a:pPr>
            <a:r>
              <a:rPr lang="en"/>
              <a:t>Esta representación es muy similar a la CMM. Son 5 niveles de madurez en donde cada uno tiene sus Process areas.</a:t>
            </a:r>
          </a:p>
          <a:p>
            <a:pPr marL="914400" lvl="1" indent="-381000" rtl="0">
              <a:buClr>
                <a:schemeClr val="lt1"/>
              </a:buClr>
              <a:buSzPct val="80000"/>
              <a:buFont typeface="Trebuchet MS"/>
              <a:buAutoNum type="alphaLcPeriod"/>
            </a:pPr>
            <a:r>
              <a:rPr lang="en"/>
              <a:t>Los niveles de madurez se alcanza cuando en todas las áreas de proceso se alcanza el mismo nivel.</a:t>
            </a:r>
          </a:p>
          <a:p>
            <a:endParaRPr/>
          </a:p>
          <a:p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Estructura (cont.)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>
                <a:solidFill>
                  <a:srgbClr val="FFFFFF"/>
                </a:solidFill>
              </a:rPr>
              <a:t>2. Representación Continua.</a:t>
            </a:r>
          </a:p>
          <a:p>
            <a:pPr marL="914400" lvl="1" indent="-381000" rtl="0">
              <a:spcBef>
                <a:spcPts val="0"/>
              </a:spcBef>
              <a:buClr>
                <a:srgbClr val="FFFFFF"/>
              </a:buClr>
              <a:buSzPct val="80000"/>
              <a:buFont typeface="Trebuchet MS"/>
              <a:buAutoNum type="alphaLcPeriod"/>
            </a:pPr>
            <a:r>
              <a:rPr lang="en">
                <a:solidFill>
                  <a:srgbClr val="FFFFFF"/>
                </a:solidFill>
              </a:rPr>
              <a:t>A</a:t>
            </a:r>
            <a:r>
              <a:rPr lang="en" sz="2400">
                <a:solidFill>
                  <a:srgbClr val="FFFFFF"/>
                </a:solidFill>
              </a:rPr>
              <a:t>l contrario en esta representación se pueden tener que los process areas esten en distintos niveles. ej. un </a:t>
            </a:r>
            <a:r>
              <a:rPr lang="en">
                <a:solidFill>
                  <a:srgbClr val="FFFFFF"/>
                </a:solidFill>
              </a:rPr>
              <a:t>área de proceso</a:t>
            </a:r>
            <a:r>
              <a:rPr lang="en" sz="2400">
                <a:solidFill>
                  <a:srgbClr val="FFFFFF"/>
                </a:solidFill>
              </a:rPr>
              <a:t> puede estar en el nivel 5, pero otro aun estar en el nivel 2.</a:t>
            </a:r>
          </a:p>
          <a:p>
            <a:pPr marL="914400" lvl="1" indent="-381000" rtl="0">
              <a:spcBef>
                <a:spcPts val="0"/>
              </a:spcBef>
              <a:buClr>
                <a:srgbClr val="FFFFFF"/>
              </a:buClr>
              <a:buSzPct val="80000"/>
              <a:buFont typeface="Trebuchet MS"/>
              <a:buAutoNum type="alphaLcPeriod"/>
            </a:pPr>
            <a:r>
              <a:rPr lang="en">
                <a:solidFill>
                  <a:srgbClr val="FFFFFF"/>
                </a:solidFill>
              </a:rPr>
              <a:t>Esto permite que las empresas solo maduren en las áreas que les interesen.</a:t>
            </a:r>
          </a:p>
          <a:p>
            <a:endParaRPr/>
          </a:p>
        </p:txBody>
      </p:sp>
      <p:pic>
        <p:nvPicPr>
          <p:cNvPr id="40962" name="Picture 2" descr="https://lh5.googleusercontent.com/6cBPflhhHEA6zn_uQjacvy-MeaWaHKfpfWWVoma2Ns3vtfzObwFl-HZJ7CQvZMriM0MWQ0jyGeO69kaC0f7JEoy9jtplI0WoTKWHS_xm_BDUa023vfC9EM5GDHU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39000" y="5715000"/>
            <a:ext cx="1576438" cy="904876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457200" y="212138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Representación por etapas.</a:t>
            </a:r>
          </a:p>
        </p:txBody>
      </p:sp>
      <p:sp>
        <p:nvSpPr>
          <p:cNvPr id="105" name="Shape 105"/>
          <p:cNvSpPr/>
          <p:nvPr/>
        </p:nvSpPr>
        <p:spPr>
          <a:xfrm>
            <a:off x="2300287" y="3422975"/>
            <a:ext cx="4543425" cy="2981325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n"/>
              <a:t>Niveles de Madurez.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buClr>
                <a:schemeClr val="lt1"/>
              </a:buClr>
              <a:buSzPct val="100000"/>
              <a:buFont typeface="Trebuchet MS"/>
              <a:buAutoNum type="arabicPeriod"/>
            </a:pPr>
            <a:r>
              <a:rPr lang="en"/>
              <a:t>nivel 1 (inicial)</a:t>
            </a:r>
          </a:p>
          <a:p>
            <a:pPr marL="457200" lvl="0" indent="0" rtl="0">
              <a:buNone/>
            </a:pPr>
            <a:r>
              <a:rPr lang="en"/>
              <a:t>Los procesos usualmente son ad-hoc y caóticos, además de que la organización no mantiene un ambiente estable para llevar a cabo los procesos.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en"/>
              <a:t>Niveles de Madurez.</a:t>
            </a:r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/>
              <a:t>2. nivel 2 (Administrativo)</a:t>
            </a:r>
          </a:p>
          <a:p>
            <a:pPr marL="457200" lvl="0" indent="0" rtl="0">
              <a:buNone/>
            </a:pPr>
            <a:r>
              <a:rPr lang="en"/>
              <a:t>Asegura que para los proyectos de la organización los requisitos son administrados y que los procesos son planeados, llevados a cabo, medidos y controlados</a:t>
            </a:r>
          </a:p>
          <a:p>
            <a:endParaRPr/>
          </a:p>
        </p:txBody>
      </p:sp>
      <p:sp>
        <p:nvSpPr>
          <p:cNvPr id="118" name="Shape 118"/>
          <p:cNvSpPr/>
          <p:nvPr/>
        </p:nvSpPr>
        <p:spPr>
          <a:xfrm>
            <a:off x="7704775" y="5585875"/>
            <a:ext cx="982024" cy="9820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pic>
        <p:nvPicPr>
          <p:cNvPr id="34818" name="Picture 2" descr="https://lh4.googleusercontent.com/mZBatlaePWA6gpjMli4xUWTTy447Uci7HB-m0FPBKHACIdY4yMqctfOMlKW5tXvxB2qgYqG7uqaxAtTyWjj6vpsyVlvLr2NOzoWXN5Q1_S-kmjeB9aZDXjnctaM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96200" y="5562600"/>
            <a:ext cx="990600" cy="99060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en"/>
              <a:t>Niveles de Madurez.</a:t>
            </a:r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/>
              <a:t>3. nivel 3 (Definido)</a:t>
            </a:r>
          </a:p>
          <a:p>
            <a:pPr marL="457200" lvl="0" indent="0" rtl="0">
              <a:buNone/>
            </a:pPr>
            <a:r>
              <a:rPr lang="en"/>
              <a:t>Los procesos están bien descritos basados       en los estándares como procedimientos, herramientas y métodos.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>
  <a:themeElements>
    <a:clrScheme name="Custom 439">
      <a:dk1>
        <a:srgbClr val="000000"/>
      </a:dk1>
      <a:lt1>
        <a:srgbClr val="FFFFFF"/>
      </a:lt1>
      <a:dk2>
        <a:srgbClr val="5C6E95"/>
      </a:dk2>
      <a:lt2>
        <a:srgbClr val="ACB4C2"/>
      </a:lt2>
      <a:accent1>
        <a:srgbClr val="667E50"/>
      </a:accent1>
      <a:accent2>
        <a:srgbClr val="CFBF73"/>
      </a:accent2>
      <a:accent3>
        <a:srgbClr val="8C7C82"/>
      </a:accent3>
      <a:accent4>
        <a:srgbClr val="9ABF87"/>
      </a:accent4>
      <a:accent5>
        <a:srgbClr val="CF9462"/>
      </a:accent5>
      <a:accent6>
        <a:srgbClr val="A25642"/>
      </a:accent6>
      <a:hlink>
        <a:srgbClr val="5173A5"/>
      </a:hlink>
      <a:folHlink>
        <a:srgbClr val="68728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820</Words>
  <Application>Microsoft Office PowerPoint</Application>
  <PresentationFormat>Presentación en pantalla (4:3)</PresentationFormat>
  <Paragraphs>126</Paragraphs>
  <Slides>24</Slides>
  <Notes>24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5" baseType="lpstr">
      <vt:lpstr/>
      <vt:lpstr>CMMI</vt:lpstr>
      <vt:lpstr>CMM</vt:lpstr>
      <vt:lpstr>CMMI</vt:lpstr>
      <vt:lpstr>Estructura</vt:lpstr>
      <vt:lpstr>Estructura (cont.)</vt:lpstr>
      <vt:lpstr>Representación por etapas.</vt:lpstr>
      <vt:lpstr>Niveles de Madurez.</vt:lpstr>
      <vt:lpstr>Niveles de Madurez.</vt:lpstr>
      <vt:lpstr>Niveles de Madurez.</vt:lpstr>
      <vt:lpstr>Niveles de Madurez.</vt:lpstr>
      <vt:lpstr>Niveles de Madurez.</vt:lpstr>
      <vt:lpstr>Representación Continua.</vt:lpstr>
      <vt:lpstr>Niveles de Madurez</vt:lpstr>
      <vt:lpstr>Niveles de Madurez (Cont.)</vt:lpstr>
      <vt:lpstr>Ventajas del uso del CMMI continuo</vt:lpstr>
      <vt:lpstr>Áreas de Proceso por Etapas</vt:lpstr>
      <vt:lpstr>Áreas de Proceso</vt:lpstr>
      <vt:lpstr>Áreas de Proceso</vt:lpstr>
      <vt:lpstr>Áreas de Proceso</vt:lpstr>
      <vt:lpstr>Áreas de Proceso Continuo</vt:lpstr>
      <vt:lpstr>Áreas de Proceso</vt:lpstr>
      <vt:lpstr>Áreas de Proceso</vt:lpstr>
      <vt:lpstr>Áreas de Proceso</vt:lpstr>
      <vt:lpstr>Gracias.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CMMI</dc:title>
  <cp:lastModifiedBy>Jasc</cp:lastModifiedBy>
  <cp:revision>12</cp:revision>
  <dcterms:modified xsi:type="dcterms:W3CDTF">2013-08-30T03:47:26Z</dcterms:modified>
</cp:coreProperties>
</file>